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sldIdLst>
    <p:sldId id="257" r:id="rId2"/>
    <p:sldId id="281" r:id="rId3"/>
    <p:sldId id="275" r:id="rId4"/>
    <p:sldId id="261" r:id="rId5"/>
    <p:sldId id="276" r:id="rId6"/>
    <p:sldId id="277" r:id="rId7"/>
    <p:sldId id="282" r:id="rId8"/>
    <p:sldId id="283" r:id="rId9"/>
    <p:sldId id="278" r:id="rId10"/>
    <p:sldId id="286" r:id="rId11"/>
    <p:sldId id="279" r:id="rId12"/>
    <p:sldId id="284" r:id="rId13"/>
    <p:sldId id="280" r:id="rId14"/>
    <p:sldId id="287" r:id="rId15"/>
    <p:sldId id="285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87"/>
    <p:restoredTop sz="86429"/>
  </p:normalViewPr>
  <p:slideViewPr>
    <p:cSldViewPr snapToGrid="0" snapToObjects="1">
      <p:cViewPr varScale="1">
        <p:scale>
          <a:sx n="103" d="100"/>
          <a:sy n="103" d="100"/>
        </p:scale>
        <p:origin x="192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19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FA65B0-BA24-7F43-A576-ABB5E4284A48}" type="datetimeFigureOut">
              <a:rPr lang="en-US" smtClean="0"/>
              <a:t>2/1/24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D1F613-C01E-134F-AFF1-1DBD4A02C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080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1F613-C01E-134F-AFF1-1DBD4A02C0A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01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AE0C547-4417-664E-BCC6-F3A268490154}"/>
              </a:ext>
            </a:extLst>
          </p:cNvPr>
          <p:cNvSpPr/>
          <p:nvPr userDrawn="1"/>
        </p:nvSpPr>
        <p:spPr>
          <a:xfrm>
            <a:off x="-1" y="5167744"/>
            <a:ext cx="12192001" cy="16902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55ADDC-EE74-C346-9B58-0A560E3D8490}"/>
              </a:ext>
            </a:extLst>
          </p:cNvPr>
          <p:cNvSpPr/>
          <p:nvPr userDrawn="1"/>
        </p:nvSpPr>
        <p:spPr>
          <a:xfrm>
            <a:off x="-2" y="5093421"/>
            <a:ext cx="12192001" cy="1246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5A8C5EDA-24B5-0741-ACB5-FD2963A79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568036"/>
            <a:ext cx="11229085" cy="2732526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0E13BC2-FE3D-D741-92C1-85468157E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3401841"/>
            <a:ext cx="11229084" cy="1239431"/>
          </a:xfrm>
        </p:spPr>
        <p:txBody>
          <a:bodyPr>
            <a:normAutofit/>
          </a:bodyPr>
          <a:lstStyle>
            <a:lvl1pPr marL="0" indent="0" algn="l">
              <a:buNone/>
              <a:defRPr sz="26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 descr="A picture containing text&#13;&#10;&#13;&#10;Description automatically generated">
            <a:extLst>
              <a:ext uri="{FF2B5EF4-FFF2-40B4-BE49-F238E27FC236}">
                <a16:creationId xmlns:a16="http://schemas.microsoft.com/office/drawing/2014/main" id="{9AE2C820-FB3F-9549-9E16-2462796CA9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5299" y="5619893"/>
            <a:ext cx="2871356" cy="78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192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6E361B-DFCA-824D-BA63-ADCED3B4198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60ADF1-B8EF-7642-A4EF-70527152ABF5}"/>
              </a:ext>
            </a:extLst>
          </p:cNvPr>
          <p:cNvSpPr/>
          <p:nvPr userDrawn="1"/>
        </p:nvSpPr>
        <p:spPr>
          <a:xfrm>
            <a:off x="3200400" y="0"/>
            <a:ext cx="7802880" cy="1188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91D621-F91C-7D43-99F6-D1B09350066F}"/>
              </a:ext>
            </a:extLst>
          </p:cNvPr>
          <p:cNvSpPr/>
          <p:nvPr userDrawn="1"/>
        </p:nvSpPr>
        <p:spPr>
          <a:xfrm>
            <a:off x="11003280" y="0"/>
            <a:ext cx="1188720" cy="1188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C0101-9281-C049-BAE7-9D060EEB9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3320" y="253701"/>
            <a:ext cx="6569212" cy="6204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Content Placeholder 6"/>
          <p:cNvSpPr>
            <a:spLocks noGrp="1"/>
          </p:cNvSpPr>
          <p:nvPr>
            <p:ph sz="quarter" idx="12"/>
          </p:nvPr>
        </p:nvSpPr>
        <p:spPr>
          <a:xfrm>
            <a:off x="3703320" y="1714500"/>
            <a:ext cx="7985760" cy="392429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</a:t>
            </a:r>
            <a:r>
              <a:rPr lang="en-US" dirty="0" err="1"/>
              <a:t>levelv</a:t>
            </a:r>
            <a:endParaRPr lang="en-US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2004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7CA7B32-F52F-9544-B7DC-905FB7BE83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0034" y="279240"/>
            <a:ext cx="515211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457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1F36B6A-1D1D-D641-84FD-F34EAE465D73}"/>
              </a:ext>
            </a:extLst>
          </p:cNvPr>
          <p:cNvSpPr/>
          <p:nvPr userDrawn="1"/>
        </p:nvSpPr>
        <p:spPr>
          <a:xfrm>
            <a:off x="0" y="0"/>
            <a:ext cx="8991600" cy="1188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0D8BD74-E0FF-F744-8A12-2845F0468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253701"/>
            <a:ext cx="7985760" cy="6204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6"/>
          <p:cNvSpPr>
            <a:spLocks noGrp="1"/>
          </p:cNvSpPr>
          <p:nvPr>
            <p:ph sz="quarter" idx="12"/>
          </p:nvPr>
        </p:nvSpPr>
        <p:spPr>
          <a:xfrm>
            <a:off x="502920" y="1714500"/>
            <a:ext cx="7985760" cy="392429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</a:t>
            </a:r>
            <a:r>
              <a:rPr lang="en-US" dirty="0" err="1"/>
              <a:t>levelv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12AA60-D7BD-1B48-A5F0-3315A389CCB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E023FEAE-22EB-407B-A553-36D4B66C9A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1600" y="0"/>
            <a:ext cx="32004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8924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6E361B-DFCA-824D-BA63-ADCED3B4198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6E5CCC-CC0A-024C-8BC9-490EA9FC1FB7}"/>
              </a:ext>
            </a:extLst>
          </p:cNvPr>
          <p:cNvSpPr/>
          <p:nvPr userDrawn="1"/>
        </p:nvSpPr>
        <p:spPr>
          <a:xfrm>
            <a:off x="11003280" y="0"/>
            <a:ext cx="1188720" cy="1188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2858A64F-42C3-6C49-A31F-68436957A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633437"/>
            <a:ext cx="5101735" cy="6204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582D1DF-8379-744D-A710-DB257FC77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19" y="2199190"/>
            <a:ext cx="5101273" cy="41558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7F2877-1544-D74C-9566-1FADCC5345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0034" y="279240"/>
            <a:ext cx="515211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788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E05C40-1377-6045-98D3-1361801A2C02}"/>
              </a:ext>
            </a:extLst>
          </p:cNvPr>
          <p:cNvSpPr/>
          <p:nvPr userDrawn="1"/>
        </p:nvSpPr>
        <p:spPr>
          <a:xfrm>
            <a:off x="11003280" y="0"/>
            <a:ext cx="1188720" cy="1188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6E361B-DFCA-824D-BA63-ADCED3B4198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502920" y="633437"/>
            <a:ext cx="5101735" cy="62040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02919" y="2199190"/>
            <a:ext cx="5101273" cy="41558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4FF116-3EAE-1D45-A4B8-F9E0F42606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0034" y="279240"/>
            <a:ext cx="515211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169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2920" y="633437"/>
            <a:ext cx="5101735" cy="62040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02919" y="2199190"/>
            <a:ext cx="5101273" cy="34059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392EC-5E54-D744-B2A1-08A31D5BA3F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B4341359-7CEE-CD7F-6EE2-F638628128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07112" y="0"/>
            <a:ext cx="6084888" cy="6858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3228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B88689F-8346-BF40-ABBC-76436AE05D5B}"/>
              </a:ext>
            </a:extLst>
          </p:cNvPr>
          <p:cNvSpPr/>
          <p:nvPr userDrawn="1"/>
        </p:nvSpPr>
        <p:spPr>
          <a:xfrm>
            <a:off x="8991600" y="0"/>
            <a:ext cx="32004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3DC3B044-024F-2148-BE1D-51CEDA7D8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633437"/>
            <a:ext cx="5101735" cy="62040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FA0DB62-CB0F-0444-A628-1AE6C0386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19" y="2199191"/>
            <a:ext cx="5101273" cy="33947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55E4175-8B93-1F41-B741-C394B55E9A0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53E33840-E7FC-EB47-AB2E-1A9BAF36CD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504078"/>
            <a:ext cx="5593080" cy="585100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760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6E361B-DFCA-824D-BA63-ADCED3B4198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02920" y="3931920"/>
            <a:ext cx="11186160" cy="1706880"/>
          </a:xfrm>
        </p:spPr>
        <p:txBody>
          <a:bodyPr anchor="ctr">
            <a:noAutofit/>
          </a:bodyPr>
          <a:lstStyle>
            <a:lvl1pPr marL="0" indent="0" algn="ctr">
              <a:buNone/>
              <a:defRPr sz="3000"/>
            </a:lvl1pPr>
            <a:lvl2pPr marL="457200" indent="0" algn="ctr">
              <a:buNone/>
              <a:defRPr sz="3000"/>
            </a:lvl2pPr>
            <a:lvl3pPr marL="914400" indent="0" algn="ctr">
              <a:buNone/>
              <a:defRPr sz="3000"/>
            </a:lvl3pPr>
            <a:lvl4pPr marL="1371600" indent="0" algn="ctr">
              <a:buNone/>
              <a:defRPr sz="3000"/>
            </a:lvl4pPr>
            <a:lvl5pPr marL="1828800" indent="0" algn="ctr">
              <a:buNone/>
              <a:defRPr sz="3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BF3631-0E76-AF4A-BDE9-B48BBD37631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3429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8390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AFE1A23-7010-4545-852D-5927AFED60BD}"/>
              </a:ext>
            </a:extLst>
          </p:cNvPr>
          <p:cNvSpPr/>
          <p:nvPr userDrawn="1"/>
        </p:nvSpPr>
        <p:spPr>
          <a:xfrm rot="16200000">
            <a:off x="4381500" y="-4381500"/>
            <a:ext cx="3429000" cy="1219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02920" y="504078"/>
            <a:ext cx="11186160" cy="585100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4679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9639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7381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505BA2C-810F-7B4A-9DD8-3C2291891AA9}"/>
              </a:ext>
            </a:extLst>
          </p:cNvPr>
          <p:cNvSpPr/>
          <p:nvPr userDrawn="1"/>
        </p:nvSpPr>
        <p:spPr>
          <a:xfrm rot="16200000">
            <a:off x="3512127" y="-3512128"/>
            <a:ext cx="5167743" cy="1219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A6DD89-12F2-0D4E-BAA0-70D0A99AD50F}"/>
              </a:ext>
            </a:extLst>
          </p:cNvPr>
          <p:cNvSpPr/>
          <p:nvPr userDrawn="1"/>
        </p:nvSpPr>
        <p:spPr>
          <a:xfrm>
            <a:off x="-2" y="5093421"/>
            <a:ext cx="12192001" cy="1246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B972F740-C034-4942-9F67-1C3D8FC51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568036"/>
            <a:ext cx="11229085" cy="2732526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DA69BE4-FC62-A64B-B8FA-EDCF7B6D8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3401841"/>
            <a:ext cx="11229084" cy="1239431"/>
          </a:xfrm>
        </p:spPr>
        <p:txBody>
          <a:bodyPr>
            <a:normAutofit/>
          </a:bodyPr>
          <a:lstStyle>
            <a:lvl1pPr marL="0" indent="0" algn="l">
              <a:buNone/>
              <a:defRPr sz="26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Picture 11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FAB6281A-0A61-6947-8A04-A183FC9489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3734" y="5619893"/>
            <a:ext cx="2872921" cy="78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710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27EF04-7093-E84D-BADD-06ED74B1EFED}"/>
              </a:ext>
            </a:extLst>
          </p:cNvPr>
          <p:cNvSpPr/>
          <p:nvPr userDrawn="1"/>
        </p:nvSpPr>
        <p:spPr>
          <a:xfrm rot="16200000">
            <a:off x="2667000" y="-2667000"/>
            <a:ext cx="6858000" cy="1219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&#13;&#10;&#13;&#10;Description automatically generated">
            <a:extLst>
              <a:ext uri="{FF2B5EF4-FFF2-40B4-BE49-F238E27FC236}">
                <a16:creationId xmlns:a16="http://schemas.microsoft.com/office/drawing/2014/main" id="{3066BC06-2DD0-3247-8458-F7AAE11580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20980" y="2888392"/>
            <a:ext cx="3950040" cy="108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541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27EF04-7093-E84D-BADD-06ED74B1EFED}"/>
              </a:ext>
            </a:extLst>
          </p:cNvPr>
          <p:cNvSpPr/>
          <p:nvPr userDrawn="1"/>
        </p:nvSpPr>
        <p:spPr>
          <a:xfrm rot="16200000">
            <a:off x="2667000" y="-2667000"/>
            <a:ext cx="6858000" cy="121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&#13;&#10;&#13;&#10;Description automatically generated">
            <a:extLst>
              <a:ext uri="{FF2B5EF4-FFF2-40B4-BE49-F238E27FC236}">
                <a16:creationId xmlns:a16="http://schemas.microsoft.com/office/drawing/2014/main" id="{3066BC06-2DD0-3247-8458-F7AAE11580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20980" y="2888392"/>
            <a:ext cx="3950040" cy="108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19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2402304" y="2628900"/>
            <a:ext cx="16002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6D6E361B-DFCA-824D-BA63-ADCED3B4198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505424" y="2646947"/>
            <a:ext cx="6224308" cy="1576136"/>
          </a:xfrm>
        </p:spPr>
        <p:txBody>
          <a:bodyPr anchor="ctr">
            <a:noAutofit/>
          </a:bodyPr>
          <a:lstStyle>
            <a:lvl1pPr algn="l" font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392" y="2971800"/>
            <a:ext cx="73601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92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E3B6D6-898E-B748-9D5A-DD2E27700F55}"/>
              </a:ext>
            </a:extLst>
          </p:cNvPr>
          <p:cNvSpPr/>
          <p:nvPr userDrawn="1"/>
        </p:nvSpPr>
        <p:spPr>
          <a:xfrm>
            <a:off x="5501640" y="0"/>
            <a:ext cx="1188720" cy="1188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1277895"/>
            <a:ext cx="10180320" cy="2419576"/>
          </a:xfrm>
        </p:spPr>
        <p:txBody>
          <a:bodyPr anchor="b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1005840" y="3809746"/>
            <a:ext cx="10180320" cy="1417368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D72EE75-7C07-044E-A927-2281187E59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394" y="279240"/>
            <a:ext cx="515211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028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FE3B6D6-898E-B748-9D5A-DD2E27700F55}"/>
              </a:ext>
            </a:extLst>
          </p:cNvPr>
          <p:cNvSpPr/>
          <p:nvPr userDrawn="1"/>
        </p:nvSpPr>
        <p:spPr>
          <a:xfrm>
            <a:off x="5501640" y="0"/>
            <a:ext cx="1188720" cy="1188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1277895"/>
            <a:ext cx="10180320" cy="2419576"/>
          </a:xfrm>
        </p:spPr>
        <p:txBody>
          <a:bodyPr anchor="b">
            <a:norm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1005840" y="3809746"/>
            <a:ext cx="10180320" cy="1417368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D72EE75-7C07-044E-A927-2281187E59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394" y="279240"/>
            <a:ext cx="515211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35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412" y="1"/>
            <a:ext cx="7624118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9E6D82-EE91-8F41-9CA5-57190EE1100F}"/>
              </a:ext>
            </a:extLst>
          </p:cNvPr>
          <p:cNvSpPr/>
          <p:nvPr userDrawn="1"/>
        </p:nvSpPr>
        <p:spPr>
          <a:xfrm>
            <a:off x="495300" y="0"/>
            <a:ext cx="1188720" cy="1188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95300" y="1759602"/>
            <a:ext cx="5097780" cy="2423160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95300" y="4284041"/>
            <a:ext cx="5097780" cy="1239430"/>
          </a:xfrm>
        </p:spPr>
        <p:txBody>
          <a:bodyPr>
            <a:normAutofit/>
          </a:bodyPr>
          <a:lstStyle>
            <a:lvl1pPr marL="0" indent="0" algn="l">
              <a:buNone/>
              <a:defRPr sz="26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C58ACE-819D-AF4F-A538-5789EEE8C2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54" y="279240"/>
            <a:ext cx="515211" cy="640080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2E60197-0977-6F0D-F149-845E313E22C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24118" y="0"/>
            <a:ext cx="4567881" cy="6858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654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3BE342-3836-3341-81C8-862F68AC2129}"/>
              </a:ext>
            </a:extLst>
          </p:cNvPr>
          <p:cNvSpPr/>
          <p:nvPr userDrawn="1"/>
        </p:nvSpPr>
        <p:spPr>
          <a:xfrm>
            <a:off x="0" y="0"/>
            <a:ext cx="11003280" cy="1188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59CFD57-94EB-0742-A60F-A5D3F89ADDC2}"/>
              </a:ext>
            </a:extLst>
          </p:cNvPr>
          <p:cNvSpPr/>
          <p:nvPr userDrawn="1"/>
        </p:nvSpPr>
        <p:spPr>
          <a:xfrm>
            <a:off x="11003280" y="0"/>
            <a:ext cx="1188720" cy="1188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6E361B-DFCA-824D-BA63-ADCED3B4198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3831B93-8F7A-0146-B29B-2866B87DE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502919" y="1714575"/>
            <a:ext cx="5341827" cy="38992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</a:t>
            </a:r>
            <a:r>
              <a:rPr lang="en-US" dirty="0" err="1"/>
              <a:t>levelv</a:t>
            </a:r>
            <a:endParaRPr lang="en-US" dirty="0"/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B524402D-B165-B142-8D8A-44B028C6B29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10271" y="1714500"/>
            <a:ext cx="5341827" cy="3921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</a:t>
            </a:r>
            <a:r>
              <a:rPr lang="en-US" dirty="0" err="1"/>
              <a:t>levelv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868332-B306-E041-98D3-1D604BD40FFA}"/>
              </a:ext>
            </a:extLst>
          </p:cNvPr>
          <p:cNvSpPr>
            <a:spLocks noGrp="1"/>
          </p:cNvSpPr>
          <p:nvPr userDrawn="1"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93F1A31-F1B7-324E-A1C2-C67B713A2E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0034" y="279240"/>
            <a:ext cx="515211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97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6E361B-DFCA-824D-BA63-ADCED3B4198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46ABCC-A007-8646-9C8E-4F96B5CF566B}"/>
              </a:ext>
            </a:extLst>
          </p:cNvPr>
          <p:cNvSpPr/>
          <p:nvPr userDrawn="1"/>
        </p:nvSpPr>
        <p:spPr>
          <a:xfrm>
            <a:off x="0" y="0"/>
            <a:ext cx="11003280" cy="1188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6379FD-5881-8248-9DBA-1CB285BC2B85}"/>
              </a:ext>
            </a:extLst>
          </p:cNvPr>
          <p:cNvSpPr/>
          <p:nvPr userDrawn="1"/>
        </p:nvSpPr>
        <p:spPr>
          <a:xfrm>
            <a:off x="11003280" y="0"/>
            <a:ext cx="1188720" cy="1188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502920" y="1714500"/>
            <a:ext cx="11186160" cy="392429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</a:t>
            </a:r>
            <a:r>
              <a:rPr lang="en-US" dirty="0" err="1"/>
              <a:t>levelv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17F7B6-BB6C-0646-9A21-FFD4F04B0A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0034" y="279240"/>
            <a:ext cx="515211" cy="64008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F6B42A-EE48-BE4A-B573-3F9B7A816618}"/>
              </a:ext>
            </a:extLst>
          </p:cNvPr>
          <p:cNvSpPr>
            <a:spLocks noGrp="1"/>
          </p:cNvSpPr>
          <p:nvPr userDrawn="1"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767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6E361B-DFCA-824D-BA63-ADCED3B4198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4F5DC4-F7BE-B843-A846-7A7A649D7D2B}"/>
              </a:ext>
            </a:extLst>
          </p:cNvPr>
          <p:cNvSpPr/>
          <p:nvPr userDrawn="1"/>
        </p:nvSpPr>
        <p:spPr>
          <a:xfrm>
            <a:off x="11003280" y="0"/>
            <a:ext cx="1188720" cy="1188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0CFA1E-F52C-7347-AF20-A0F900F9E9BD}"/>
              </a:ext>
            </a:extLst>
          </p:cNvPr>
          <p:cNvSpPr/>
          <p:nvPr userDrawn="1"/>
        </p:nvSpPr>
        <p:spPr>
          <a:xfrm>
            <a:off x="0" y="0"/>
            <a:ext cx="11003280" cy="1188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FB429C-A4CD-8548-A953-15CC4E3591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0034" y="279240"/>
            <a:ext cx="515211" cy="64008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464F10-C715-9244-9AC6-2C9BD4B29334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8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253701"/>
            <a:ext cx="9769612" cy="6204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714500"/>
            <a:ext cx="11186160" cy="3897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81185" y="6115261"/>
            <a:ext cx="2743200" cy="2326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6D6E361B-DFCA-824D-BA63-ADCED3B4198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213DE1-AFF1-EC4C-A399-F187F8B96A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2920" y="6115261"/>
            <a:ext cx="5102352" cy="2326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753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7" r:id="rId2"/>
    <p:sldLayoutId id="2147483661" r:id="rId3"/>
    <p:sldLayoutId id="2147483684" r:id="rId4"/>
    <p:sldLayoutId id="2147483709" r:id="rId5"/>
    <p:sldLayoutId id="2147483687" r:id="rId6"/>
    <p:sldLayoutId id="2147483693" r:id="rId7"/>
    <p:sldLayoutId id="2147483702" r:id="rId8"/>
    <p:sldLayoutId id="2147483699" r:id="rId9"/>
    <p:sldLayoutId id="2147483694" r:id="rId10"/>
    <p:sldLayoutId id="2147483704" r:id="rId11"/>
    <p:sldLayoutId id="2147483691" r:id="rId12"/>
    <p:sldLayoutId id="2147483697" r:id="rId13"/>
    <p:sldLayoutId id="2147483690" r:id="rId14"/>
    <p:sldLayoutId id="2147483686" r:id="rId15"/>
    <p:sldLayoutId id="2147483703" r:id="rId16"/>
    <p:sldLayoutId id="2147483685" r:id="rId17"/>
    <p:sldLayoutId id="2147483700" r:id="rId18"/>
    <p:sldLayoutId id="2147483705" r:id="rId19"/>
    <p:sldLayoutId id="2147483706" r:id="rId20"/>
    <p:sldLayoutId id="2147483710" r:id="rId21"/>
  </p:sldLayoutIdLst>
  <p:txStyles>
    <p:titleStyle>
      <a:lvl1pPr algn="l" defTabSz="914400" rtl="0" eaLnBrk="1" fontAlgn="base" latinLnBrk="0" hangingPunct="1">
        <a:lnSpc>
          <a:spcPct val="90000"/>
        </a:lnSpc>
        <a:spcBef>
          <a:spcPct val="0"/>
        </a:spcBef>
        <a:buNone/>
        <a:defRPr sz="4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80" userDrawn="1">
          <p15:clr>
            <a:srgbClr val="F26B43"/>
          </p15:clr>
        </p15:guide>
        <p15:guide id="2" pos="3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101/2023.12.05.569848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03C21-307A-A244-A366-623C12B1E7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/>
            <a:r>
              <a:rPr lang="en-GB" altLang="zh-CN" sz="3600" b="0" dirty="0">
                <a:solidFill>
                  <a:schemeClr val="tx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Multilayer meta-matching: translating phenotypic prediction models from multiple datasets to small data</a:t>
            </a:r>
            <a:br>
              <a:rPr lang="en-GB" altLang="zh-CN" sz="3600" b="0" dirty="0">
                <a:solidFill>
                  <a:schemeClr val="tx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br>
              <a:rPr lang="en-GB" altLang="zh-CN" sz="3600" b="1" dirty="0">
                <a:solidFill>
                  <a:schemeClr val="tx2"/>
                </a:solidFill>
                <a:effectLst/>
              </a:rPr>
            </a:br>
            <a:r>
              <a:rPr lang="en-GB" altLang="zh-CN" sz="2000" b="0" dirty="0">
                <a:solidFill>
                  <a:schemeClr val="tx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Author</a:t>
            </a:r>
            <a:r>
              <a:rPr lang="zh-CN" altLang="en-US" sz="2000" b="0" dirty="0">
                <a:solidFill>
                  <a:schemeClr val="tx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GB" altLang="zh-CN" sz="2000" b="0" i="0" dirty="0">
                <a:solidFill>
                  <a:schemeClr val="tx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Pansheng Chen, Lijun An, Naren Wulan, et al. bioRxiv, 2023. DOI: </a:t>
            </a:r>
            <a:r>
              <a:rPr lang="en-GB" altLang="zh-CN" sz="2000" b="0" i="0" u="none" strike="noStrike" dirty="0">
                <a:solidFill>
                  <a:schemeClr val="tx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https://doi.org/10.1101/2023.12.05.569848</a:t>
            </a:r>
            <a:br>
              <a:rPr lang="en-GB" altLang="zh-CN" sz="2000" b="0" i="0" u="none" strike="noStrike" dirty="0">
                <a:solidFill>
                  <a:schemeClr val="tx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br>
              <a:rPr lang="en-GB" altLang="zh-CN" sz="2000" b="0" i="0" u="none" strike="noStrike" dirty="0">
                <a:solidFill>
                  <a:schemeClr val="tx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br>
              <a:rPr lang="en-GB" altLang="zh-CN" sz="2000" b="1" dirty="0">
                <a:solidFill>
                  <a:schemeClr val="tx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br>
              <a:rPr lang="en-GB" altLang="zh-CN" sz="20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lang="en-GB" altLang="zh-CN" sz="2000" b="1" i="0" dirty="0">
              <a:solidFill>
                <a:schemeClr val="tx2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D694CAD-76F1-B0F8-BD56-A15D37731B73}"/>
              </a:ext>
            </a:extLst>
          </p:cNvPr>
          <p:cNvSpPr txBox="1"/>
          <p:nvPr/>
        </p:nvSpPr>
        <p:spPr>
          <a:xfrm>
            <a:off x="9625914" y="5634681"/>
            <a:ext cx="2199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Yifei Zhang</a:t>
            </a: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Feb 2</a:t>
            </a:r>
            <a:r>
              <a:rPr kumimoji="1" lang="en-US" altLang="zh-CN" sz="2400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nd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2024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2382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F8D7B-F2E1-F9D3-F086-B3E703C61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D95C2D-BC06-3716-A006-44AC4220D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Method---Haufe transform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13E37C-7A8B-3315-DC2E-4439361CDCE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b="1" dirty="0"/>
              <a:t>Haufe transform: </a:t>
            </a:r>
            <a:endParaRPr kumimoji="1" lang="en-US" altLang="zh-CN" dirty="0"/>
          </a:p>
          <a:p>
            <a:r>
              <a:rPr kumimoji="1" lang="en-US" altLang="zh-CN" dirty="0"/>
              <a:t>Training a linear model (SVM or LDA)</a:t>
            </a:r>
          </a:p>
          <a:p>
            <a:r>
              <a:rPr kumimoji="1" lang="en-US" altLang="zh-CN" dirty="0"/>
              <a:t>Getting a vector of weights</a:t>
            </a:r>
          </a:p>
          <a:p>
            <a:r>
              <a:rPr kumimoji="1" lang="en-US" altLang="zh-CN" dirty="0"/>
              <a:t>Calculating the covariance matrix of the features of training data</a:t>
            </a:r>
          </a:p>
          <a:p>
            <a:r>
              <a:rPr kumimoji="1" lang="en-US" altLang="zh-CN" dirty="0"/>
              <a:t>Multiplying the original weight by the covariance matrix</a:t>
            </a:r>
          </a:p>
          <a:p>
            <a:r>
              <a:rPr kumimoji="1" lang="en-US" altLang="zh-CN" dirty="0"/>
              <a:t>The feature importance value for each RSFC edge.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tx2"/>
                </a:solidFill>
              </a:rPr>
              <a:t>Pseudo ground truth feature importance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3551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7CBA5-1328-71CA-0172-5DFBB9D55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71968-91B8-3D2A-27E7-FB72AEB09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253701"/>
            <a:ext cx="9769612" cy="620404"/>
          </a:xfrm>
        </p:spPr>
        <p:txBody>
          <a:bodyPr anchor="ctr">
            <a:normAutofit/>
          </a:bodyPr>
          <a:lstStyle/>
          <a:p>
            <a:r>
              <a:rPr lang="en-US" sz="3600" dirty="0"/>
              <a:t>Result</a:t>
            </a:r>
            <a:r>
              <a:rPr lang="en-US" altLang="zh-CN" sz="3600" dirty="0"/>
              <a:t>----HCP-YA</a:t>
            </a:r>
            <a:endParaRPr lang="en-US" sz="3600" dirty="0"/>
          </a:p>
        </p:txBody>
      </p:sp>
      <p:pic>
        <p:nvPicPr>
          <p:cNvPr id="4" name="图片 3" descr="图表, 箱线图&#10;&#10;描述已自动生成">
            <a:extLst>
              <a:ext uri="{FF2B5EF4-FFF2-40B4-BE49-F238E27FC236}">
                <a16:creationId xmlns:a16="http://schemas.microsoft.com/office/drawing/2014/main" id="{F99A07DC-1EA0-539B-F188-89D83EDF2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08" y="1344706"/>
            <a:ext cx="5199318" cy="3564048"/>
          </a:xfrm>
          <a:prstGeom prst="rect">
            <a:avLst/>
          </a:prstGeom>
        </p:spPr>
      </p:pic>
      <p:pic>
        <p:nvPicPr>
          <p:cNvPr id="8" name="图片 7" descr="图表, 箱线图&#10;&#10;描述已自动生成">
            <a:extLst>
              <a:ext uri="{FF2B5EF4-FFF2-40B4-BE49-F238E27FC236}">
                <a16:creationId xmlns:a16="http://schemas.microsoft.com/office/drawing/2014/main" id="{44080465-3656-EDA9-C08F-C6DD36274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276" y="1579364"/>
            <a:ext cx="4974109" cy="332939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63CF57F-6BBD-F0AA-62B6-EF9B07367657}"/>
              </a:ext>
            </a:extLst>
          </p:cNvPr>
          <p:cNvSpPr txBox="1"/>
          <p:nvPr/>
        </p:nvSpPr>
        <p:spPr>
          <a:xfrm>
            <a:off x="2496064" y="4996529"/>
            <a:ext cx="245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Figure 6.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CCFA726-4A87-FED8-834B-1B4F77477BF0}"/>
              </a:ext>
            </a:extLst>
          </p:cNvPr>
          <p:cNvSpPr txBox="1"/>
          <p:nvPr/>
        </p:nvSpPr>
        <p:spPr>
          <a:xfrm>
            <a:off x="9107963" y="4996529"/>
            <a:ext cx="202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Figure 7.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1CDB1F2-EF98-B912-BDAB-AAE8EC6744F3}"/>
              </a:ext>
            </a:extLst>
          </p:cNvPr>
          <p:cNvSpPr txBox="1"/>
          <p:nvPr/>
        </p:nvSpPr>
        <p:spPr>
          <a:xfrm>
            <a:off x="523103" y="5267792"/>
            <a:ext cx="55728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400" b="0" i="0" dirty="0">
                <a:solidFill>
                  <a:schemeClr val="tx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Phenotypic prediction performance in terms of Pearson’s correlation (averaged across 35 meta-test phenotypes) in the HCP-YA dataset.</a:t>
            </a:r>
            <a:endParaRPr kumimoji="1" lang="zh-CN" altLang="en-US" sz="240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AE2CF10-F672-67AE-5B49-6A5363051C25}"/>
              </a:ext>
            </a:extLst>
          </p:cNvPr>
          <p:cNvSpPr txBox="1"/>
          <p:nvPr/>
        </p:nvSpPr>
        <p:spPr>
          <a:xfrm>
            <a:off x="6504881" y="5305003"/>
            <a:ext cx="55728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400" b="0" i="0" dirty="0">
                <a:solidFill>
                  <a:schemeClr val="tx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Phenotypic prediction performance in terms of COD (averaged across 35 meta-test phenotypes) in the HCP-YA meta-test set.</a:t>
            </a:r>
            <a:endParaRPr kumimoji="1" lang="zh-CN" altLang="en-US" sz="240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3043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D0636-37B7-D03F-F8F0-6E308D2DD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873FA-C5C1-C42F-CA53-42F601DE2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253701"/>
            <a:ext cx="9769612" cy="620404"/>
          </a:xfrm>
        </p:spPr>
        <p:txBody>
          <a:bodyPr anchor="ctr">
            <a:normAutofit/>
          </a:bodyPr>
          <a:lstStyle/>
          <a:p>
            <a:r>
              <a:rPr lang="en-US" sz="3600" dirty="0"/>
              <a:t>Result</a:t>
            </a:r>
            <a:r>
              <a:rPr lang="en-US" altLang="zh-CN" sz="3600" dirty="0"/>
              <a:t>----HCP-Aging</a:t>
            </a:r>
            <a:endParaRPr lang="en-US" sz="3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A1DD9AC-FAA7-03F4-105E-4C9F089F15BB}"/>
              </a:ext>
            </a:extLst>
          </p:cNvPr>
          <p:cNvSpPr txBox="1"/>
          <p:nvPr/>
        </p:nvSpPr>
        <p:spPr>
          <a:xfrm>
            <a:off x="2496064" y="4996529"/>
            <a:ext cx="245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Figure 8.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08A85CC-8B27-1266-FECB-112AE4C1278E}"/>
              </a:ext>
            </a:extLst>
          </p:cNvPr>
          <p:cNvSpPr txBox="1"/>
          <p:nvPr/>
        </p:nvSpPr>
        <p:spPr>
          <a:xfrm>
            <a:off x="9107963" y="4996529"/>
            <a:ext cx="202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Figure 9.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4F4AEE0-DB05-9506-69B5-93B61BE86F5F}"/>
              </a:ext>
            </a:extLst>
          </p:cNvPr>
          <p:cNvSpPr txBox="1"/>
          <p:nvPr/>
        </p:nvSpPr>
        <p:spPr>
          <a:xfrm>
            <a:off x="114223" y="5267792"/>
            <a:ext cx="59817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400" b="0" i="0" dirty="0">
                <a:solidFill>
                  <a:schemeClr val="tx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Phenotypic prediction performance in terms of Pearson’s correlation (averaged across 35 meta-test phenotypes) in the HCP-Aging dataset.</a:t>
            </a:r>
            <a:endParaRPr kumimoji="1" lang="zh-CN" altLang="en-US" sz="240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4E30F74-5119-AED0-2BD3-80D3ECBC6F4D}"/>
              </a:ext>
            </a:extLst>
          </p:cNvPr>
          <p:cNvSpPr txBox="1"/>
          <p:nvPr/>
        </p:nvSpPr>
        <p:spPr>
          <a:xfrm>
            <a:off x="6504881" y="5305003"/>
            <a:ext cx="55728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400" b="0" i="0" dirty="0">
                <a:solidFill>
                  <a:schemeClr val="tx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Phenotypic prediction performance in terms of COD (averaged across 35 meta-test phenotypes) in the HCP-Aging meta-test set.</a:t>
            </a:r>
            <a:endParaRPr kumimoji="1" lang="zh-CN" altLang="en-US" sz="240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A421D1-9A7A-5BE6-E613-6F1782A4E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54" y="1482617"/>
            <a:ext cx="5037426" cy="3502800"/>
          </a:xfrm>
          <a:prstGeom prst="rect">
            <a:avLst/>
          </a:prstGeom>
        </p:spPr>
      </p:pic>
      <p:pic>
        <p:nvPicPr>
          <p:cNvPr id="7" name="图片 6" descr="图表, 箱线图&#10;&#10;描述已自动生成">
            <a:extLst>
              <a:ext uri="{FF2B5EF4-FFF2-40B4-BE49-F238E27FC236}">
                <a16:creationId xmlns:a16="http://schemas.microsoft.com/office/drawing/2014/main" id="{A86F9B83-2913-66D1-BEEE-B3D2959F7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275" y="1492139"/>
            <a:ext cx="5034371" cy="348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0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E997D-ADCF-8606-29A7-89285485C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152C4-CCDD-B134-FB75-2AED336D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253701"/>
            <a:ext cx="9769612" cy="620404"/>
          </a:xfrm>
        </p:spPr>
        <p:txBody>
          <a:bodyPr anchor="ctr">
            <a:normAutofit/>
          </a:bodyPr>
          <a:lstStyle/>
          <a:p>
            <a:r>
              <a:rPr lang="en-US" sz="3600" dirty="0"/>
              <a:t>Result----sample phenotypes</a:t>
            </a:r>
          </a:p>
        </p:txBody>
      </p:sp>
      <p:pic>
        <p:nvPicPr>
          <p:cNvPr id="4" name="图片 3" descr="图表, 瀑布图&#10;&#10;描述已自动生成">
            <a:extLst>
              <a:ext uri="{FF2B5EF4-FFF2-40B4-BE49-F238E27FC236}">
                <a16:creationId xmlns:a16="http://schemas.microsoft.com/office/drawing/2014/main" id="{CDDEC4E5-94AA-3F92-2485-B856A11C1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227" y="1198605"/>
            <a:ext cx="3825233" cy="500448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606D9A4-E02D-7F9A-D0AE-355CC8DB9D03}"/>
              </a:ext>
            </a:extLst>
          </p:cNvPr>
          <p:cNvSpPr txBox="1"/>
          <p:nvPr/>
        </p:nvSpPr>
        <p:spPr>
          <a:xfrm>
            <a:off x="9613556" y="6342926"/>
            <a:ext cx="207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Fig 10.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6966A4-7C1E-60BF-8421-DFA7C43DEA73}"/>
              </a:ext>
            </a:extLst>
          </p:cNvPr>
          <p:cNvSpPr txBox="1"/>
          <p:nvPr/>
        </p:nvSpPr>
        <p:spPr>
          <a:xfrm>
            <a:off x="392540" y="2644170"/>
            <a:ext cx="59559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400" i="0" dirty="0">
                <a:solidFill>
                  <a:schemeClr val="tx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Examples of phenotypic prediction performance in the (A) HCP-YA and (B) HCP-Aging datasets in the case of 100-shot learning (K = 100).</a:t>
            </a:r>
            <a:endParaRPr kumimoji="1" lang="zh-CN" altLang="en-US" sz="240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7504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53208-D46A-6803-1BDD-AE82C415B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FFB0-7171-A9D3-1059-3DD919D73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253701"/>
            <a:ext cx="9769612" cy="620404"/>
          </a:xfrm>
        </p:spPr>
        <p:txBody>
          <a:bodyPr anchor="ctr">
            <a:normAutofit/>
          </a:bodyPr>
          <a:lstStyle/>
          <a:p>
            <a:r>
              <a:rPr lang="en-US" sz="3600" dirty="0"/>
              <a:t>Result----importance of Haufe transform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1E923D-8AFF-FBCC-F49E-99F6EFAEABD4}"/>
              </a:ext>
            </a:extLst>
          </p:cNvPr>
          <p:cNvSpPr txBox="1"/>
          <p:nvPr/>
        </p:nvSpPr>
        <p:spPr>
          <a:xfrm>
            <a:off x="9613556" y="6342926"/>
            <a:ext cx="207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Fig 11.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7C1BA88-23F2-4A00-A598-7E55ACA84776}"/>
              </a:ext>
            </a:extLst>
          </p:cNvPr>
          <p:cNvSpPr txBox="1"/>
          <p:nvPr/>
        </p:nvSpPr>
        <p:spPr>
          <a:xfrm>
            <a:off x="392540" y="2644170"/>
            <a:ext cx="59559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400" i="0" dirty="0">
                <a:solidFill>
                  <a:schemeClr val="tx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Agreement (correlation) of feature importance values with pseudo ground truth in the (A) HCP-YA and (B) HCP-Aging datasets.</a:t>
            </a:r>
            <a:endParaRPr kumimoji="1" lang="zh-CN" altLang="en-US" sz="240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 descr="图表, 箱线图&#10;&#10;描述已自动生成">
            <a:extLst>
              <a:ext uri="{FF2B5EF4-FFF2-40B4-BE49-F238E27FC236}">
                <a16:creationId xmlns:a16="http://schemas.microsoft.com/office/drawing/2014/main" id="{8AC699E5-8DB6-27FE-49F7-491C7BC7E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404" y="1294625"/>
            <a:ext cx="4200055" cy="513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66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BCB011-108C-DDE2-00C5-8C670FB47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Discussion and Conclusion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CFC27F-AA33-D225-0D77-6F04813EC45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kumimoji="1" lang="en-GB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We developed two meta-matching algorithms that outperform standard KRR and transfer learning in predicting phenotypes from small datasets.</a:t>
            </a:r>
          </a:p>
          <a:p>
            <a:pPr>
              <a:lnSpc>
                <a:spcPct val="120000"/>
              </a:lnSpc>
            </a:pPr>
            <a:r>
              <a:rPr kumimoji="1" lang="en-GB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Multilayer meta-matching showed the best performance, closely aligning feature importance with established pseudo ground truth.</a:t>
            </a:r>
          </a:p>
          <a:p>
            <a:pPr>
              <a:lnSpc>
                <a:spcPct val="120000"/>
              </a:lnSpc>
            </a:pPr>
            <a:r>
              <a:rPr kumimoji="1" lang="en-GB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Transfer learning faced difficulties with small sample sizes but improved with more participants, highlighting the challenge of parameter finetuning.</a:t>
            </a:r>
          </a:p>
          <a:p>
            <a:pPr>
              <a:lnSpc>
                <a:spcPct val="120000"/>
              </a:lnSpc>
            </a:pPr>
            <a:r>
              <a:rPr kumimoji="1" lang="en-GB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While using multiple source datasets improved predictions slightly, the large size of UK Biobank dominated the benefits.</a:t>
            </a:r>
          </a:p>
          <a:p>
            <a:pPr>
              <a:lnSpc>
                <a:spcPct val="120000"/>
              </a:lnSpc>
            </a:pPr>
            <a:r>
              <a:rPr kumimoji="1" lang="en-GB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Future extensions could apply meta-matching to various imaging modalities and enhance generalization for psychiatric datasets.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3800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38AB1A6-06A9-1792-608A-9B689C60C52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2920" y="-1123324"/>
            <a:ext cx="8223985" cy="62040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Navy Blue Slide with UNC Logo</a:t>
            </a:r>
          </a:p>
        </p:txBody>
      </p:sp>
    </p:spTree>
    <p:extLst>
      <p:ext uri="{BB962C8B-B14F-4D97-AF65-F5344CB8AC3E}">
        <p14:creationId xmlns:p14="http://schemas.microsoft.com/office/powerpoint/2010/main" val="750561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9FE2C2-CCAA-1459-0422-25B4DFFF8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4DEFA0-8B7E-371C-BC2E-EECB90E94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Abstract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3BB30521-492E-CC7B-CF1B-19A7DB201DF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/>
            <a:r>
              <a:rPr 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Background: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Resting-state functional connectivity (RSFC) is used for predicting phenotypic traits.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Large datasets enhance prediction accuracy; however, small-scale datasets are crucial for certain studies.</a:t>
            </a:r>
          </a:p>
          <a:p>
            <a:pPr indent="-228600"/>
            <a:endParaRPr lang="en-US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2F6961-C002-AB0F-1C31-6D135A31D6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50" r="16024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83705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53B2F-6CC0-2D4C-776A-07CD8B393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48169-8ACB-4EE6-0E02-8B3FFAF1C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253701"/>
            <a:ext cx="9769612" cy="620404"/>
          </a:xfrm>
        </p:spPr>
        <p:txBody>
          <a:bodyPr anchor="ctr">
            <a:normAutofit/>
          </a:bodyPr>
          <a:lstStyle/>
          <a:p>
            <a:r>
              <a:rPr lang="en-US" sz="3600" dirty="0"/>
              <a:t>Abstract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E556A59E-C419-9B21-9374-DC2D80743A6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2920" y="1331439"/>
            <a:ext cx="11186160" cy="48897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Importance and Purpose: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This study underscores the improvement of small dataset phenotype predictions using the proposed "meta-matching" methods.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Questions and Hypotheses: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 research investigates if "meta-matching" variants can better predict phenotypes in small datasets from multiple large sources. It hypothesizes that "multilayer meta-matching" outperforms traditional kernel ridge regression (KRR) and transfer learning, especially with very small samples.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64899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D6F43D-92DC-CC44-80FC-921A48285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EE6046-0C67-DC45-9F1A-E5B08A1C58E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2920" y="2122273"/>
            <a:ext cx="11186160" cy="3924299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GB" altLang="zh-CN" sz="2300" i="0" dirty="0">
                <a:solidFill>
                  <a:schemeClr val="tx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Meta-Matching: A novel approach to apply large dataset models to enhance predictions in smaller datasets, leveraging inter-phenotype correlations.</a:t>
            </a:r>
          </a:p>
          <a:p>
            <a:pPr algn="l">
              <a:buFont typeface="+mj-lt"/>
              <a:buAutoNum type="arabicPeriod"/>
            </a:pPr>
            <a:r>
              <a:rPr lang="en-GB" altLang="zh-CN" sz="2300" i="0" dirty="0">
                <a:solidFill>
                  <a:schemeClr val="tx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Innovation Points: Compared to the previous use of the UKB as a single dataset, this time we applied five datasets of varying sizes to train meta-models for improved generalization effects.</a:t>
            </a:r>
          </a:p>
          <a:p>
            <a:pPr algn="l">
              <a:buFont typeface="+mj-lt"/>
              <a:buAutoNum type="arabicPeriod"/>
            </a:pPr>
            <a:r>
              <a:rPr lang="en-GB" altLang="zh-CN" sz="23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Challenge: A key challenge involves handling imbalances in dataset sizes and the diversity of phenotypes across datasets complicates training a unified DNN for all phenotype predictions.</a:t>
            </a:r>
          </a:p>
          <a:p>
            <a:pPr marL="0" indent="0">
              <a:buNone/>
            </a:pP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1591361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D7A88-4687-110E-D3BF-04991D880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BBA0-6DBB-EB24-36D9-3151CA916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253701"/>
            <a:ext cx="9769612" cy="620404"/>
          </a:xfrm>
        </p:spPr>
        <p:txBody>
          <a:bodyPr anchor="ctr">
            <a:normAutofit/>
          </a:bodyPr>
          <a:lstStyle/>
          <a:p>
            <a:r>
              <a:rPr lang="en-US" sz="3600" dirty="0"/>
              <a:t>Method</a:t>
            </a:r>
            <a:r>
              <a:rPr lang="en-US" altLang="zh-CN" sz="3600" dirty="0"/>
              <a:t>----Dataset</a:t>
            </a:r>
            <a:endParaRPr lang="en-US" sz="3600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E9C4AA4-C55E-2BE7-7CF8-80CE980F6B0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2920" y="2044006"/>
            <a:ext cx="4176656" cy="3924299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GB" altLang="zh-CN" sz="23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Meta-training datasets:</a:t>
            </a:r>
            <a:br>
              <a:rPr lang="en-GB" altLang="zh-CN" sz="23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GB" altLang="zh-CN" sz="23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UKB, ABCD, GSP, HBN, </a:t>
            </a:r>
            <a:r>
              <a:rPr lang="en-GB" altLang="zh-CN" sz="2300" dirty="0" err="1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eNKI</a:t>
            </a:r>
            <a:r>
              <a:rPr lang="en-GB" altLang="zh-CN" sz="23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-RS</a:t>
            </a:r>
          </a:p>
          <a:p>
            <a:pPr algn="l">
              <a:buFont typeface="+mj-lt"/>
              <a:buAutoNum type="arabicPeriod"/>
            </a:pPr>
            <a:endParaRPr lang="en-GB" altLang="zh-CN" sz="230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buFont typeface="+mj-lt"/>
              <a:buAutoNum type="arabicPeriod"/>
            </a:pPr>
            <a:endParaRPr lang="en-GB" altLang="zh-CN" sz="230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buFont typeface="+mj-lt"/>
              <a:buAutoNum type="arabicPeriod"/>
            </a:pPr>
            <a:endParaRPr lang="en-GB" altLang="zh-CN" sz="230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buFont typeface="+mj-lt"/>
              <a:buAutoNum type="arabicPeriod"/>
            </a:pPr>
            <a:r>
              <a:rPr lang="en-GB" altLang="zh-CN" sz="23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Meta-test datasets: HCP-YA, HCP-Aging</a:t>
            </a:r>
          </a:p>
          <a:p>
            <a:pPr marL="0" indent="0">
              <a:buNone/>
            </a:pPr>
            <a:endParaRPr lang="en-US" sz="2300" dirty="0"/>
          </a:p>
        </p:txBody>
      </p:sp>
      <p:pic>
        <p:nvPicPr>
          <p:cNvPr id="11" name="图片 10" descr="表格&#10;&#10;描述已自动生成">
            <a:extLst>
              <a:ext uri="{FF2B5EF4-FFF2-40B4-BE49-F238E27FC236}">
                <a16:creationId xmlns:a16="http://schemas.microsoft.com/office/drawing/2014/main" id="{0B881C8C-CF04-2610-3B11-DEB1D90E2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726" y="2044006"/>
            <a:ext cx="6427220" cy="360381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131933E-7759-468B-3670-18C72B776012}"/>
              </a:ext>
            </a:extLst>
          </p:cNvPr>
          <p:cNvSpPr txBox="1"/>
          <p:nvPr/>
        </p:nvSpPr>
        <p:spPr>
          <a:xfrm>
            <a:off x="8366558" y="5636239"/>
            <a:ext cx="202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Figure 1.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6948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93806-2F57-A0C6-4622-028CD79BD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D811A-2916-9817-8921-0837F74A2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253701"/>
            <a:ext cx="9769612" cy="620404"/>
          </a:xfrm>
        </p:spPr>
        <p:txBody>
          <a:bodyPr anchor="ctr">
            <a:normAutofit/>
          </a:bodyPr>
          <a:lstStyle/>
          <a:p>
            <a:r>
              <a:rPr lang="en-US" altLang="zh-CN" sz="3600" dirty="0"/>
              <a:t>Method----Data</a:t>
            </a:r>
            <a:r>
              <a:rPr lang="zh-CN" altLang="en-US" sz="3600" dirty="0"/>
              <a:t> </a:t>
            </a:r>
            <a:r>
              <a:rPr lang="en-US" altLang="zh-CN" sz="3600" dirty="0"/>
              <a:t>split</a:t>
            </a:r>
            <a:endParaRPr lang="en-US" sz="3600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B7C55AD9-973E-5021-C094-67EF181B3F7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0" y="1466850"/>
            <a:ext cx="6750496" cy="3924299"/>
          </a:xfrm>
        </p:spPr>
        <p:txBody>
          <a:bodyPr>
            <a:noAutofit/>
          </a:bodyPr>
          <a:lstStyle/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Meta-training: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 each dataset in the training set, we randomly split the data into 80% for training and 20% for validation to train and test hyperparameters for phenotype prediction. (base-learners)</a:t>
            </a:r>
          </a:p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Meta-testing : We train a meta-learner to predict phenotypes from observed phenotypes in each meta-test dataset using a subset of participants (K-shot learning), then assess prediction accuracy on the remaining participants using Pearson‘s correlation and COD.(Where K = 10, 20, 50, 100, 200) (meta-learners)</a:t>
            </a:r>
          </a:p>
        </p:txBody>
      </p:sp>
      <p:pic>
        <p:nvPicPr>
          <p:cNvPr id="9" name="图片 8" descr="图形用户界面, 应用程序&#10;&#10;描述已自动生成">
            <a:extLst>
              <a:ext uri="{FF2B5EF4-FFF2-40B4-BE49-F238E27FC236}">
                <a16:creationId xmlns:a16="http://schemas.microsoft.com/office/drawing/2014/main" id="{1A87D52D-2CE6-0256-8970-EE6EDFAD0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070" y="1727199"/>
            <a:ext cx="5095175" cy="34036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8519F4A-58F1-4216-3406-3D410B93D802}"/>
              </a:ext>
            </a:extLst>
          </p:cNvPr>
          <p:cNvSpPr txBox="1"/>
          <p:nvPr/>
        </p:nvSpPr>
        <p:spPr>
          <a:xfrm>
            <a:off x="8959683" y="5206483"/>
            <a:ext cx="202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Figure 2.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8096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E56B1-C13E-47F5-7002-4B78AF911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99C5C5-ECA2-094C-1FEB-1C192325F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Method---Prediction(3 base)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E5283E6-D19D-076A-A34E-5FB5CA323B3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2920" y="1297459"/>
            <a:ext cx="5593080" cy="5306841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GB" altLang="zh-CN" sz="2300" i="0" dirty="0">
                <a:solidFill>
                  <a:schemeClr val="tx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Classical KRR: Directly train KRR on K participants to predict target phenotype.</a:t>
            </a:r>
          </a:p>
          <a:p>
            <a:pPr algn="l">
              <a:buFont typeface="+mj-lt"/>
              <a:buAutoNum type="arabicPeriod"/>
            </a:pPr>
            <a:endParaRPr lang="en-GB" altLang="zh-CN" sz="2300" i="0" dirty="0">
              <a:solidFill>
                <a:schemeClr val="tx2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buFont typeface="+mj-lt"/>
              <a:buAutoNum type="arabicPeriod"/>
            </a:pPr>
            <a:r>
              <a:rPr lang="en-GB" altLang="zh-CN" sz="2300" i="0" dirty="0">
                <a:solidFill>
                  <a:schemeClr val="tx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Transfer Learning: Applying DNN to predict source phenotypes.</a:t>
            </a:r>
            <a:r>
              <a:rPr lang="zh-CN" altLang="en-US" sz="2300" i="0" dirty="0">
                <a:solidFill>
                  <a:schemeClr val="tx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300" i="0" dirty="0">
                <a:solidFill>
                  <a:schemeClr val="tx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Change the last 2 layer of the DNN based on the K participants to predict target phenotype.</a:t>
            </a:r>
          </a:p>
          <a:p>
            <a:pPr algn="l">
              <a:buFont typeface="+mj-lt"/>
              <a:buAutoNum type="arabicPeriod"/>
            </a:pPr>
            <a:endParaRPr lang="en-GB" altLang="zh-CN" sz="2300" i="0" dirty="0">
              <a:solidFill>
                <a:schemeClr val="tx2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buFont typeface="+mj-lt"/>
              <a:buAutoNum type="arabicPeriod"/>
            </a:pPr>
            <a:r>
              <a:rPr lang="en-GB" altLang="zh-CN" sz="23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Meta-matching with stacking: Using source phenotypes of K participants as input to train KRR.</a:t>
            </a:r>
          </a:p>
          <a:p>
            <a:pPr marL="0" indent="0">
              <a:buNone/>
            </a:pPr>
            <a:endParaRPr lang="en-US" sz="2300" dirty="0"/>
          </a:p>
        </p:txBody>
      </p:sp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E3524E32-6060-BE42-9911-11A28F0C6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297" y="1193986"/>
            <a:ext cx="4439783" cy="499675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3860527-E78A-E809-044A-85552C703BF2}"/>
              </a:ext>
            </a:extLst>
          </p:cNvPr>
          <p:cNvSpPr txBox="1"/>
          <p:nvPr/>
        </p:nvSpPr>
        <p:spPr>
          <a:xfrm>
            <a:off x="9259278" y="6234967"/>
            <a:ext cx="202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Figure 3.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4488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C548C-5F53-E415-B883-12C4A0A8A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C8DB7A-0728-957D-981E-69065AE27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Method---Prediction(2 novel)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0630B0-A084-B253-BD95-F3B364BCDE4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2920" y="1297459"/>
            <a:ext cx="4439783" cy="5306841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GB" altLang="zh-CN" sz="2300" i="0" dirty="0">
                <a:solidFill>
                  <a:schemeClr val="tx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Meta-matching with dataset stacking: </a:t>
            </a:r>
            <a:r>
              <a:rPr lang="en-GB" altLang="zh-CN" sz="2300" b="1" i="0" dirty="0">
                <a:solidFill>
                  <a:schemeClr val="tx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Train the KRR/DNN separately in 5 dataset.</a:t>
            </a:r>
            <a:r>
              <a:rPr lang="en-GB" altLang="zh-CN" sz="23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GB" altLang="zh-CN" sz="23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DNN for UKB, KRR for the 5 dataset</a:t>
            </a:r>
            <a:endParaRPr lang="en-GB" altLang="zh-CN" sz="2300" b="1" i="0" dirty="0">
              <a:solidFill>
                <a:schemeClr val="tx2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buFont typeface="+mj-lt"/>
              <a:buAutoNum type="arabicPeriod"/>
            </a:pPr>
            <a:endParaRPr lang="en-GB" altLang="zh-CN" sz="2300" b="1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buFont typeface="+mj-lt"/>
              <a:buAutoNum type="arabicPeriod"/>
            </a:pPr>
            <a:endParaRPr lang="en-GB" altLang="zh-CN" sz="2300" b="1" i="0" dirty="0">
              <a:solidFill>
                <a:schemeClr val="tx2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buFont typeface="+mj-lt"/>
              <a:buAutoNum type="arabicPeriod"/>
            </a:pPr>
            <a:endParaRPr lang="en-GB" altLang="zh-CN" sz="2300" b="1" i="0" dirty="0">
              <a:solidFill>
                <a:schemeClr val="tx2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+mj-lt"/>
              <a:buAutoNum type="arabicPeriod"/>
            </a:pPr>
            <a:r>
              <a:rPr lang="en-GB" altLang="zh-CN" sz="2300" i="0" dirty="0">
                <a:solidFill>
                  <a:schemeClr val="tx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Multilayer meta matching: </a:t>
            </a:r>
            <a:r>
              <a:rPr lang="en-GB" altLang="zh-CN" sz="2300" b="1" i="0" dirty="0">
                <a:solidFill>
                  <a:schemeClr val="tx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Train the KRR/DNN separately in 5 dataset.</a:t>
            </a:r>
          </a:p>
          <a:p>
            <a:pPr algn="l">
              <a:buFont typeface="+mj-lt"/>
              <a:buAutoNum type="arabicPeriod"/>
            </a:pPr>
            <a:endParaRPr lang="en-US" sz="2300" dirty="0"/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696BAE0B-2D8D-9CE5-021C-3D60D6CCC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193" y="1297460"/>
            <a:ext cx="3326677" cy="447314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648D7F9-E542-3608-A2CD-70EA9E4BF8B7}"/>
              </a:ext>
            </a:extLst>
          </p:cNvPr>
          <p:cNvSpPr txBox="1"/>
          <p:nvPr/>
        </p:nvSpPr>
        <p:spPr>
          <a:xfrm>
            <a:off x="9662572" y="6173183"/>
            <a:ext cx="202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Figure 4.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3221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EDEBB-ACAC-1161-0BE2-2A2E370AF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B06E6-9A44-47CC-E558-2CD645C7D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253701"/>
            <a:ext cx="9769612" cy="620404"/>
          </a:xfrm>
        </p:spPr>
        <p:txBody>
          <a:bodyPr anchor="ctr">
            <a:normAutofit/>
          </a:bodyPr>
          <a:lstStyle/>
          <a:p>
            <a:r>
              <a:rPr lang="en-US" sz="3600" dirty="0"/>
              <a:t>Method---Prediction(2 novel)</a:t>
            </a:r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884F5CE8-95A3-507E-F4B9-A93287597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660" y="1184137"/>
            <a:ext cx="7763379" cy="41868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78595D2-E57C-D99A-4EBC-A2AAA0F3677A}"/>
              </a:ext>
            </a:extLst>
          </p:cNvPr>
          <p:cNvSpPr txBox="1"/>
          <p:nvPr/>
        </p:nvSpPr>
        <p:spPr>
          <a:xfrm>
            <a:off x="947138" y="5370937"/>
            <a:ext cx="106805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400" b="0" i="0" dirty="0">
                <a:solidFill>
                  <a:schemeClr val="tx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Multi-layer meta-matching gradually applied meta-matching with stacking from relatively large source datasets (e.g., UK Biobank) to smaller datasets (e.g., HCP), to generate additional features for a final round of stacking using the K participants from the meta-test dataset.</a:t>
            </a:r>
            <a:endParaRPr kumimoji="1" lang="zh-CN" altLang="en-US" sz="240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53476E7-8382-CBE7-1EF6-F6B3679FAA41}"/>
              </a:ext>
            </a:extLst>
          </p:cNvPr>
          <p:cNvSpPr txBox="1"/>
          <p:nvPr/>
        </p:nvSpPr>
        <p:spPr>
          <a:xfrm>
            <a:off x="10272532" y="3059668"/>
            <a:ext cx="202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Figure 5.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959551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Accent 6">
      <a:dk1>
        <a:srgbClr val="13284B"/>
      </a:dk1>
      <a:lt1>
        <a:srgbClr val="FFFFFF"/>
      </a:lt1>
      <a:dk2>
        <a:srgbClr val="151515"/>
      </a:dk2>
      <a:lt2>
        <a:srgbClr val="E1E1E1"/>
      </a:lt2>
      <a:accent1>
        <a:srgbClr val="4B9CD3"/>
      </a:accent1>
      <a:accent2>
        <a:srgbClr val="13294B"/>
      </a:accent2>
      <a:accent3>
        <a:srgbClr val="EF446F"/>
      </a:accent3>
      <a:accent4>
        <a:srgbClr val="4F758B"/>
      </a:accent4>
      <a:accent5>
        <a:srgbClr val="C3D600"/>
      </a:accent5>
      <a:accent6>
        <a:srgbClr val="00594C"/>
      </a:accent6>
      <a:hlink>
        <a:srgbClr val="007FAE"/>
      </a:hlink>
      <a:folHlink>
        <a:srgbClr val="007FAE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1520</TotalTime>
  <Words>861</Words>
  <Application>Microsoft Macintosh PowerPoint</Application>
  <PresentationFormat>宽屏</PresentationFormat>
  <Paragraphs>72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Microsoft YaHei</vt:lpstr>
      <vt:lpstr>Arial</vt:lpstr>
      <vt:lpstr>Calibri</vt:lpstr>
      <vt:lpstr>Franklin Gothic Book</vt:lpstr>
      <vt:lpstr>Franklin Gothic Medium</vt:lpstr>
      <vt:lpstr>Custom Design</vt:lpstr>
      <vt:lpstr>Multilayer meta-matching: translating phenotypic prediction models from multiple datasets to small data  Author：Pansheng Chen, Lijun An, Naren Wulan, et al. bioRxiv, 2023. DOI: https://doi.org/10.1101/2023.12.05.569848    </vt:lpstr>
      <vt:lpstr>Abstract</vt:lpstr>
      <vt:lpstr>Abstract</vt:lpstr>
      <vt:lpstr>Introduction</vt:lpstr>
      <vt:lpstr>Method----Dataset</vt:lpstr>
      <vt:lpstr>Method----Data split</vt:lpstr>
      <vt:lpstr>Method---Prediction(3 base)</vt:lpstr>
      <vt:lpstr>Method---Prediction(2 novel)</vt:lpstr>
      <vt:lpstr>Method---Prediction(2 novel)</vt:lpstr>
      <vt:lpstr>Method---Haufe transform</vt:lpstr>
      <vt:lpstr>Result----HCP-YA</vt:lpstr>
      <vt:lpstr>Result----HCP-Aging</vt:lpstr>
      <vt:lpstr>Result----sample phenotypes</vt:lpstr>
      <vt:lpstr>Result----importance of Haufe transform</vt:lpstr>
      <vt:lpstr>Discussion and Conclusion </vt:lpstr>
      <vt:lpstr>Navy Blue Slide with UNC Logo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Jacobs, Andrew</dc:creator>
  <cp:lastModifiedBy>Zhang, Yifei</cp:lastModifiedBy>
  <cp:revision>72</cp:revision>
  <dcterms:created xsi:type="dcterms:W3CDTF">2018-12-12T18:27:48Z</dcterms:created>
  <dcterms:modified xsi:type="dcterms:W3CDTF">2024-02-02T18:17:52Z</dcterms:modified>
</cp:coreProperties>
</file>